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notesMasterIdLst>
    <p:notesMasterId r:id="rId12"/>
  </p:notesMasterIdLst>
  <p:handoutMasterIdLst>
    <p:handoutMasterId r:id="rId13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DBB"/>
    <a:srgbClr val="F3E1C2"/>
    <a:srgbClr val="F3DAB6"/>
    <a:srgbClr val="F4DCB8"/>
    <a:srgbClr val="FEF9F2"/>
    <a:srgbClr val="F9F3E7"/>
    <a:srgbClr val="EFE2C9"/>
    <a:srgbClr val="F3E5CB"/>
    <a:srgbClr val="F4E8D4"/>
    <a:srgbClr val="F5E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>
        <p:scale>
          <a:sx n="77" d="100"/>
          <a:sy n="77" d="100"/>
        </p:scale>
        <p:origin x="43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05132-4288-4164-B1CA-F5AC1CC796A7}" type="datetime1">
              <a:rPr lang="pt-BR" smtClean="0"/>
              <a:t>18/08/2025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07BE-C169-4870-872B-F61D89F5554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897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7FA0DA-72A3-424F-8A35-066434C5B9F1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83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472FE-D87C-E090-AC35-C0125FAE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E13AEB-610C-2E9A-F690-FBC057D73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C17E97-6FE6-1B83-5793-29047A389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7327CC-7A02-9D55-AA0A-345A8C900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881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B115-8FBC-BEFA-5442-8D061299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C0FB9AD-B2D4-9739-176C-DD6670012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3D15BF2-7F09-0F8C-B611-878B754BA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CD2695-620F-34E1-2E43-C31D2E118E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408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4BD5-0E9D-F157-D22B-38EDEACB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B8C98BD-7EBE-BD95-2988-423E856F1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F03E306-AFD5-9F51-3935-FF2EA1787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0912F4-5435-5202-992D-64865DF77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3097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CA18-7163-140A-5665-CF4BFBBF0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FA71AEA-E765-E251-1554-2914EFAEB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66ED658-57AB-3661-83B9-85AB5E2FE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9A10CD-1712-AE0B-1CBE-123E80107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123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AA948-6130-68DA-3FC7-C3FA8F4EE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F1002BE-7BEF-7280-5C29-E7152CB3C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D8FE358-A266-599C-65E5-7F1FED36C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F3EF71-3901-F642-9698-45874AA71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081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83033-AF94-989F-C6C3-3F53ACC11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76962F8-43EE-2FF2-D08B-DF61F4914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6F2E745-4389-8431-3CDC-81EC157B5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7CA868-D5C9-EADB-F10A-57A817908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640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85113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174397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1938133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1A070AB-0B0E-4B2D-804F-566417906A61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200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8BC9E8-30A4-4EE6-BB83-B04327D9020A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533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515430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55272F-B51B-4957-97B0-074D18FB99AD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3520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572058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513969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0C5BF86-AA12-49E0-AC44-8E2B1E4B1B72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6776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5EFD07-A8B9-401F-868B-7649A9F826C1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7946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76D0790B-18CF-4284-B479-4F95A66DEDDE}" type="datetime1">
              <a:rPr lang="pt-BR" noProof="0" smtClean="0"/>
              <a:t>18/08/2025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719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8391" y="3101984"/>
            <a:ext cx="5340927" cy="1163079"/>
          </a:xfrm>
        </p:spPr>
        <p:txBody>
          <a:bodyPr rtlCol="0">
            <a:noAutofit/>
          </a:bodyPr>
          <a:lstStyle/>
          <a:p>
            <a:r>
              <a:rPr lang="pt-BR" sz="2800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Controle Inteligente de </a:t>
            </a:r>
            <a:r>
              <a:rPr lang="pt-BR" sz="36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Despesas pessoais</a:t>
            </a:r>
            <a:br>
              <a:rPr lang="pt-BR" sz="28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8800" b="1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ASCEND</a:t>
            </a:r>
            <a:endParaRPr lang="pt-BR" sz="5400" b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6C8387-DC6F-8DE9-EA42-D8EA67664DCE}"/>
              </a:ext>
            </a:extLst>
          </p:cNvPr>
          <p:cNvSpPr txBox="1"/>
          <p:nvPr/>
        </p:nvSpPr>
        <p:spPr>
          <a:xfrm>
            <a:off x="8295588" y="5288860"/>
            <a:ext cx="2164610" cy="12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Gustavo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Portari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João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Vitor Antunes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Davi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600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Teramoto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Leonardo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Rodrigues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4B9FC4-E785-A74C-79A7-E274B1985C82}"/>
              </a:ext>
            </a:extLst>
          </p:cNvPr>
          <p:cNvSpPr txBox="1"/>
          <p:nvPr/>
        </p:nvSpPr>
        <p:spPr>
          <a:xfrm>
            <a:off x="10460198" y="5288859"/>
            <a:ext cx="1204647" cy="12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082210041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082210016 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082220036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082220038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DEB5D1-071A-D62B-840A-5756F84E8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97363" l="36198" r="98698">
                        <a14:foregroundMark x1="52474" y1="12402" x2="69271" y2="91309"/>
                        <a14:foregroundMark x1="50521" y1="91016" x2="79102" y2="11914"/>
                        <a14:foregroundMark x1="93164" y1="95020" x2="89258" y2="4102"/>
                        <a14:foregroundMark x1="93164" y1="7031" x2="97331" y2="81055"/>
                        <a14:foregroundMark x1="97331" y1="81055" x2="93164" y2="19238"/>
                        <a14:foregroundMark x1="96875" y1="6152" x2="36393" y2="4395"/>
                        <a14:foregroundMark x1="41797" y1="12109" x2="51888" y2="29395"/>
                        <a14:foregroundMark x1="41211" y1="2441" x2="78646" y2="1270"/>
                        <a14:foregroundMark x1="78646" y1="1270" x2="98763" y2="2246"/>
                        <a14:foregroundMark x1="98763" y1="2246" x2="98568" y2="6445"/>
                        <a14:foregroundMark x1="98568" y1="6445" x2="94336" y2="71191"/>
                        <a14:foregroundMark x1="94336" y1="71191" x2="77018" y2="89941"/>
                        <a14:foregroundMark x1="77018" y1="89941" x2="55794" y2="85352"/>
                        <a14:foregroundMark x1="55078" y1="27344" x2="43424" y2="82715"/>
                        <a14:foregroundMark x1="43424" y1="82715" x2="43359" y2="82910"/>
                        <a14:foregroundMark x1="48568" y1="57617" x2="43034" y2="60742"/>
                        <a14:foregroundMark x1="40430" y1="66699" x2="49674" y2="87793"/>
                        <a14:foregroundMark x1="40039" y1="94824" x2="42057" y2="63184"/>
                        <a14:foregroundMark x1="42057" y1="63184" x2="37240" y2="73340"/>
                        <a14:foregroundMark x1="37240" y1="73340" x2="38867" y2="86230"/>
                        <a14:foregroundMark x1="38867" y1="86230" x2="42253" y2="89355"/>
                        <a14:foregroundMark x1="40690" y1="64746" x2="42513" y2="91016"/>
                        <a14:foregroundMark x1="41146" y1="95703" x2="78776" y2="91699"/>
                        <a14:foregroundMark x1="78776" y1="91699" x2="78776" y2="91699"/>
                        <a14:foregroundMark x1="96029" y1="95508" x2="36198" y2="93457"/>
                        <a14:foregroundMark x1="36198" y1="93457" x2="36393" y2="93652"/>
                        <a14:foregroundMark x1="40755" y1="98438" x2="74089" y2="98535"/>
                        <a14:foregroundMark x1="74089" y1="98535" x2="94922" y2="97363"/>
                        <a14:foregroundMark x1="94922" y1="97363" x2="96875" y2="96387"/>
                        <a14:foregroundMark x1="43957" y1="57789" x2="37109" y2="64160"/>
                        <a14:foregroundMark x1="47396" y1="54590" x2="43957" y2="57789"/>
                        <a14:backgroundMark x1="38086" y1="56348" x2="44792" y2="51953"/>
                        <a14:backgroundMark x1="44792" y1="51953" x2="50521" y2="34863"/>
                        <a14:backgroundMark x1="50521" y1="34863" x2="45508" y2="20508"/>
                        <a14:backgroundMark x1="45508" y1="20508" x2="43620" y2="19824"/>
                        <a14:backgroundMark x1="45508" y1="52637" x2="49023" y2="48633"/>
                        <a14:backgroundMark x1="44010" y1="56348" x2="39388" y2="56055"/>
                        <a14:backgroundMark x1="41341" y1="57422" x2="44466" y2="56348"/>
                        <a14:backgroundMark x1="49870" y1="42871" x2="51497" y2="35645"/>
                        <a14:backgroundMark x1="43034" y1="17871" x2="37826" y2="13379"/>
                        <a14:backgroundMark x1="37826" y1="13379" x2="33984" y2="7129"/>
                        <a14:backgroundMark x1="41146" y1="16602" x2="39128" y2="1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26"/>
          <a:stretch/>
        </p:blipFill>
        <p:spPr bwMode="auto">
          <a:xfrm>
            <a:off x="0" y="0"/>
            <a:ext cx="64883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0F76FB18-77C4-4DB0-8AC9-BE4D7DAFF58B}"/>
              </a:ext>
            </a:extLst>
          </p:cNvPr>
          <p:cNvSpPr/>
          <p:nvPr/>
        </p:nvSpPr>
        <p:spPr>
          <a:xfrm>
            <a:off x="2967135" y="1175657"/>
            <a:ext cx="1037563" cy="1071154"/>
          </a:xfrm>
          <a:prstGeom prst="ellipse">
            <a:avLst/>
          </a:prstGeom>
          <a:solidFill>
            <a:srgbClr val="FEF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C0476F-EFA5-4CC4-8248-0B9D28EC9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455" y="893954"/>
            <a:ext cx="1624888" cy="16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B3AE4-D9A1-5C9A-CD95-3796F330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B6BA0360-1B26-C469-BD15-00E10AB06601}"/>
              </a:ext>
            </a:extLst>
          </p:cNvPr>
          <p:cNvSpPr/>
          <p:nvPr/>
        </p:nvSpPr>
        <p:spPr>
          <a:xfrm>
            <a:off x="6095999" y="1231816"/>
            <a:ext cx="6014230" cy="5560083"/>
          </a:xfrm>
          <a:custGeom>
            <a:avLst/>
            <a:gdLst>
              <a:gd name="connsiteX0" fmla="*/ 0 w 6014230"/>
              <a:gd name="connsiteY0" fmla="*/ 0 h 5560083"/>
              <a:gd name="connsiteX1" fmla="*/ 6014230 w 6014230"/>
              <a:gd name="connsiteY1" fmla="*/ 0 h 5560083"/>
              <a:gd name="connsiteX2" fmla="*/ 6014230 w 6014230"/>
              <a:gd name="connsiteY2" fmla="*/ 5560083 h 5560083"/>
              <a:gd name="connsiteX3" fmla="*/ 0 w 6014230"/>
              <a:gd name="connsiteY3" fmla="*/ 5560083 h 5560083"/>
              <a:gd name="connsiteX4" fmla="*/ 0 w 6014230"/>
              <a:gd name="connsiteY4" fmla="*/ 920840 h 5560083"/>
              <a:gd name="connsiteX5" fmla="*/ 454150 w 6014230"/>
              <a:gd name="connsiteY5" fmla="*/ 920840 h 5560083"/>
              <a:gd name="connsiteX6" fmla="*/ 454150 w 6014230"/>
              <a:gd name="connsiteY6" fmla="*/ 1158439 h 5560083"/>
              <a:gd name="connsiteX7" fmla="*/ 908302 w 6014230"/>
              <a:gd name="connsiteY7" fmla="*/ 683242 h 5560083"/>
              <a:gd name="connsiteX8" fmla="*/ 454150 w 6014230"/>
              <a:gd name="connsiteY8" fmla="*/ 208044 h 5560083"/>
              <a:gd name="connsiteX9" fmla="*/ 454150 w 6014230"/>
              <a:gd name="connsiteY9" fmla="*/ 445643 h 5560083"/>
              <a:gd name="connsiteX10" fmla="*/ 0 w 6014230"/>
              <a:gd name="connsiteY10" fmla="*/ 445643 h 556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14230" h="5560083">
                <a:moveTo>
                  <a:pt x="0" y="0"/>
                </a:moveTo>
                <a:lnTo>
                  <a:pt x="6014230" y="0"/>
                </a:lnTo>
                <a:lnTo>
                  <a:pt x="6014230" y="5560083"/>
                </a:lnTo>
                <a:lnTo>
                  <a:pt x="0" y="5560083"/>
                </a:lnTo>
                <a:lnTo>
                  <a:pt x="0" y="920840"/>
                </a:lnTo>
                <a:lnTo>
                  <a:pt x="454150" y="920840"/>
                </a:lnTo>
                <a:lnTo>
                  <a:pt x="454150" y="1158439"/>
                </a:lnTo>
                <a:lnTo>
                  <a:pt x="908302" y="683242"/>
                </a:lnTo>
                <a:lnTo>
                  <a:pt x="454150" y="208044"/>
                </a:lnTo>
                <a:lnTo>
                  <a:pt x="454150" y="445643"/>
                </a:lnTo>
                <a:lnTo>
                  <a:pt x="0" y="44564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E8D65DA-7CA5-3383-12B6-FE45036D37EA}"/>
              </a:ext>
            </a:extLst>
          </p:cNvPr>
          <p:cNvSpPr/>
          <p:nvPr/>
        </p:nvSpPr>
        <p:spPr>
          <a:xfrm>
            <a:off x="81770" y="1240960"/>
            <a:ext cx="6014230" cy="556008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ctógono 5">
            <a:extLst>
              <a:ext uri="{FF2B5EF4-FFF2-40B4-BE49-F238E27FC236}">
                <a16:creationId xmlns:a16="http://schemas.microsoft.com/office/drawing/2014/main" id="{171EF042-4E77-AF26-610A-1188546E2302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0BC47D-1640-CE0F-CCDE-C1046A5F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9" y="189322"/>
            <a:ext cx="414780" cy="41478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EAB7B3F-8573-D3B1-4B50-75E082344640}"/>
              </a:ext>
            </a:extLst>
          </p:cNvPr>
          <p:cNvSpPr txBox="1">
            <a:spLocks/>
          </p:cNvSpPr>
          <p:nvPr/>
        </p:nvSpPr>
        <p:spPr>
          <a:xfrm>
            <a:off x="734871" y="161827"/>
            <a:ext cx="4666688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18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42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Introdução</a:t>
            </a:r>
            <a:endParaRPr lang="pt-BR" sz="420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3B1AFCE-0024-852A-1234-05EED49B0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7" y="4314289"/>
            <a:ext cx="2294780" cy="229478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DDD00A-3509-038D-492E-53EAC5FBC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677" y="4314289"/>
            <a:ext cx="2388677" cy="229478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7E508A56-A910-299B-112E-CE709BEC12BC}"/>
              </a:ext>
            </a:extLst>
          </p:cNvPr>
          <p:cNvSpPr/>
          <p:nvPr/>
        </p:nvSpPr>
        <p:spPr>
          <a:xfrm>
            <a:off x="6095999" y="1449269"/>
            <a:ext cx="908304" cy="950395"/>
          </a:xfrm>
          <a:prstGeom prst="rightArrow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8E04727-96CC-E5DE-C973-64921781E186}"/>
              </a:ext>
            </a:extLst>
          </p:cNvPr>
          <p:cNvSpPr txBox="1">
            <a:spLocks/>
          </p:cNvSpPr>
          <p:nvPr/>
        </p:nvSpPr>
        <p:spPr>
          <a:xfrm>
            <a:off x="1422798" y="1442845"/>
            <a:ext cx="3227529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32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32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DIFICULDADES</a:t>
            </a:r>
            <a:endParaRPr lang="pt-BR" sz="32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5B9348E7-E745-ADD3-289E-ECD44C3F875D}"/>
              </a:ext>
            </a:extLst>
          </p:cNvPr>
          <p:cNvSpPr txBox="1">
            <a:spLocks/>
          </p:cNvSpPr>
          <p:nvPr/>
        </p:nvSpPr>
        <p:spPr>
          <a:xfrm>
            <a:off x="7870888" y="1442845"/>
            <a:ext cx="3227529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32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32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OBJETIVOS</a:t>
            </a:r>
            <a:endParaRPr lang="pt-BR" sz="32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009D6ED-2324-F2B1-6878-141A6AB5DFA4}"/>
              </a:ext>
            </a:extLst>
          </p:cNvPr>
          <p:cNvSpPr txBox="1"/>
          <p:nvPr/>
        </p:nvSpPr>
        <p:spPr>
          <a:xfrm>
            <a:off x="734871" y="2657719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indent="-342900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Ausência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Organização Financeira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620A58-A98D-013F-55AB-C7F3826A2BA2}"/>
              </a:ext>
            </a:extLst>
          </p:cNvPr>
          <p:cNvSpPr txBox="1"/>
          <p:nvPr/>
        </p:nvSpPr>
        <p:spPr>
          <a:xfrm>
            <a:off x="734870" y="3129070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indent="-342900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Visibilidade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 Impacto de Gastos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B905E1A-4FD2-B3B8-E883-0ED33B76B086}"/>
              </a:ext>
            </a:extLst>
          </p:cNvPr>
          <p:cNvSpPr txBox="1"/>
          <p:nvPr/>
        </p:nvSpPr>
        <p:spPr>
          <a:xfrm>
            <a:off x="734870" y="3600421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indent="-342900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Falta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Ferramentas Eficazes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3070946-04A7-4DA5-21B7-F600A93823C5}"/>
              </a:ext>
            </a:extLst>
          </p:cNvPr>
          <p:cNvSpPr txBox="1"/>
          <p:nvPr/>
        </p:nvSpPr>
        <p:spPr>
          <a:xfrm>
            <a:off x="6844694" y="2142549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Controle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financeiro total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5EC363C-627D-B5A4-D489-67F1EB18509B}"/>
              </a:ext>
            </a:extLst>
          </p:cNvPr>
          <p:cNvSpPr txBox="1"/>
          <p:nvPr/>
        </p:nvSpPr>
        <p:spPr>
          <a:xfrm>
            <a:off x="6844694" y="2585785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Facilidade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na tomada de decisões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AC4AAB3-7F31-C273-A3A5-D5A383A01D34}"/>
              </a:ext>
            </a:extLst>
          </p:cNvPr>
          <p:cNvSpPr txBox="1"/>
          <p:nvPr/>
        </p:nvSpPr>
        <p:spPr>
          <a:xfrm>
            <a:off x="6844693" y="3057136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Liberdade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compra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4B3E82D-39F2-BDCB-49CA-DD24CEF8A98F}"/>
              </a:ext>
            </a:extLst>
          </p:cNvPr>
          <p:cNvSpPr txBox="1"/>
          <p:nvPr/>
        </p:nvSpPr>
        <p:spPr>
          <a:xfrm>
            <a:off x="6844693" y="3528487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Visualização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despesas e gastos</a:t>
            </a:r>
            <a:endParaRPr kumimoji="0" lang="pt-BR" alt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6DE7B15-E979-48A8-B5FC-6ACD3AA490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3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05033-443E-11F7-5893-A15A5712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tógono 5">
            <a:extLst>
              <a:ext uri="{FF2B5EF4-FFF2-40B4-BE49-F238E27FC236}">
                <a16:creationId xmlns:a16="http://schemas.microsoft.com/office/drawing/2014/main" id="{45C8B6D7-864B-218C-9198-A4CB91F85D57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CF4F694-46E2-0967-91DA-198E0A5CC252}"/>
              </a:ext>
            </a:extLst>
          </p:cNvPr>
          <p:cNvSpPr txBox="1">
            <a:spLocks/>
          </p:cNvSpPr>
          <p:nvPr/>
        </p:nvSpPr>
        <p:spPr>
          <a:xfrm>
            <a:off x="744298" y="192811"/>
            <a:ext cx="865329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20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Dor</a:t>
            </a:r>
            <a:endParaRPr lang="pt-BR" sz="2000" b="1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01D717-AF60-27A8-844A-C7F47C85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92811"/>
            <a:ext cx="438912" cy="438912"/>
          </a:xfrm>
          <a:prstGeom prst="rect">
            <a:avLst/>
          </a:prstGeom>
        </p:spPr>
      </p:pic>
      <p:pic>
        <p:nvPicPr>
          <p:cNvPr id="1030" name="Picture 6" descr="Glorioso Brasil | Fake Countries Wikia | Fandom">
            <a:extLst>
              <a:ext uri="{FF2B5EF4-FFF2-40B4-BE49-F238E27FC236}">
                <a16:creationId xmlns:a16="http://schemas.microsoft.com/office/drawing/2014/main" id="{0BF5A6E2-D74C-0916-3A76-3DA9FDD1D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066800"/>
            <a:ext cx="4724400" cy="47244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7AD70E0-4FC9-3D26-B160-41A2B762C56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1984248"/>
            <a:ext cx="1584166" cy="841668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F675BB4-707F-115F-88AD-8CCE90DB1120}"/>
              </a:ext>
            </a:extLst>
          </p:cNvPr>
          <p:cNvCxnSpPr>
            <a:cxnSpLocks/>
          </p:cNvCxnSpPr>
          <p:nvPr/>
        </p:nvCxnSpPr>
        <p:spPr>
          <a:xfrm>
            <a:off x="521208" y="1984248"/>
            <a:ext cx="2953512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B14DC70-BA38-9E71-5B2D-477E78FE2A30}"/>
              </a:ext>
            </a:extLst>
          </p:cNvPr>
          <p:cNvCxnSpPr>
            <a:cxnSpLocks/>
          </p:cNvCxnSpPr>
          <p:nvPr/>
        </p:nvCxnSpPr>
        <p:spPr>
          <a:xfrm>
            <a:off x="521208" y="3416808"/>
            <a:ext cx="4993713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7AE37301-6BEF-7296-87FE-B4964CE9D49F}"/>
              </a:ext>
            </a:extLst>
          </p:cNvPr>
          <p:cNvCxnSpPr>
            <a:cxnSpLocks/>
          </p:cNvCxnSpPr>
          <p:nvPr/>
        </p:nvCxnSpPr>
        <p:spPr>
          <a:xfrm flipH="1">
            <a:off x="3712464" y="3828126"/>
            <a:ext cx="1956816" cy="1121406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76369404-036C-E912-7F98-2175E239469D}"/>
              </a:ext>
            </a:extLst>
          </p:cNvPr>
          <p:cNvCxnSpPr>
            <a:cxnSpLocks/>
          </p:cNvCxnSpPr>
          <p:nvPr/>
        </p:nvCxnSpPr>
        <p:spPr>
          <a:xfrm>
            <a:off x="521208" y="4949532"/>
            <a:ext cx="3191256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254F6C9-88F1-8068-B320-43AB2F275CFF}"/>
              </a:ext>
            </a:extLst>
          </p:cNvPr>
          <p:cNvCxnSpPr>
            <a:cxnSpLocks/>
          </p:cNvCxnSpPr>
          <p:nvPr/>
        </p:nvCxnSpPr>
        <p:spPr>
          <a:xfrm flipV="1">
            <a:off x="6096000" y="1984248"/>
            <a:ext cx="1831848" cy="978408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1E4BB8AD-6B9B-4070-1E4B-36A952F6E3F0}"/>
              </a:ext>
            </a:extLst>
          </p:cNvPr>
          <p:cNvCxnSpPr>
            <a:cxnSpLocks/>
          </p:cNvCxnSpPr>
          <p:nvPr/>
        </p:nvCxnSpPr>
        <p:spPr>
          <a:xfrm>
            <a:off x="7927848" y="1984248"/>
            <a:ext cx="3739896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A717AD7E-F333-A3EA-741F-1781902BD0FD}"/>
              </a:ext>
            </a:extLst>
          </p:cNvPr>
          <p:cNvCxnSpPr>
            <a:cxnSpLocks/>
          </p:cNvCxnSpPr>
          <p:nvPr/>
        </p:nvCxnSpPr>
        <p:spPr>
          <a:xfrm>
            <a:off x="6288024" y="3416808"/>
            <a:ext cx="5379720" cy="12192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AE0363B-BB56-578E-03B1-2C138201875A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739198"/>
            <a:ext cx="1584960" cy="1210334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5ABD92F0-AD29-98AA-E751-D9D5D8D197DB}"/>
              </a:ext>
            </a:extLst>
          </p:cNvPr>
          <p:cNvCxnSpPr>
            <a:cxnSpLocks/>
          </p:cNvCxnSpPr>
          <p:nvPr/>
        </p:nvCxnSpPr>
        <p:spPr>
          <a:xfrm>
            <a:off x="7680960" y="4949532"/>
            <a:ext cx="3986784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1138EE3-2B4F-86B9-C5D6-974F9C1D38F5}"/>
              </a:ext>
            </a:extLst>
          </p:cNvPr>
          <p:cNvSpPr txBox="1"/>
          <p:nvPr/>
        </p:nvSpPr>
        <p:spPr>
          <a:xfrm>
            <a:off x="489377" y="1278054"/>
            <a:ext cx="36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2023 -  Cerca de </a:t>
            </a:r>
            <a:r>
              <a:rPr lang="pt-BR" b="1" dirty="0"/>
              <a:t>78%</a:t>
            </a:r>
            <a:r>
              <a:rPr lang="pt-BR" dirty="0"/>
              <a:t> das </a:t>
            </a:r>
          </a:p>
          <a:p>
            <a:pPr lvl="0"/>
            <a:r>
              <a:rPr lang="pt-BR" dirty="0"/>
              <a:t>famílias brasileiras endividadas</a:t>
            </a:r>
            <a:endParaRPr lang="en-US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EB83B19-9737-2598-2D0B-95E7F8624321}"/>
              </a:ext>
            </a:extLst>
          </p:cNvPr>
          <p:cNvSpPr txBox="1"/>
          <p:nvPr/>
        </p:nvSpPr>
        <p:spPr>
          <a:xfrm>
            <a:off x="521208" y="278170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A inadimplência </a:t>
            </a:r>
          </a:p>
          <a:p>
            <a:pPr lvl="0"/>
            <a:r>
              <a:rPr lang="pt-BR" dirty="0"/>
              <a:t>atingiu um </a:t>
            </a:r>
            <a:r>
              <a:rPr lang="pt-BR" b="1" dirty="0"/>
              <a:t>pico de 30% 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20FE521-4DE6-82A3-DA7C-543807DF28B9}"/>
              </a:ext>
            </a:extLst>
          </p:cNvPr>
          <p:cNvSpPr txBox="1"/>
          <p:nvPr/>
        </p:nvSpPr>
        <p:spPr>
          <a:xfrm>
            <a:off x="8152638" y="4247974"/>
            <a:ext cx="3819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b="1" dirty="0"/>
              <a:t>65% </a:t>
            </a:r>
            <a:r>
              <a:rPr lang="pt-BR" dirty="0"/>
              <a:t>dos brasileiros não possuem </a:t>
            </a:r>
          </a:p>
          <a:p>
            <a:pPr lvl="0"/>
            <a:r>
              <a:rPr lang="pt-BR" dirty="0"/>
              <a:t>um controle financeiro adequado.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473FA2D-281B-B5A7-A308-0F25684C8B15}"/>
              </a:ext>
            </a:extLst>
          </p:cNvPr>
          <p:cNvSpPr txBox="1"/>
          <p:nvPr/>
        </p:nvSpPr>
        <p:spPr>
          <a:xfrm>
            <a:off x="8152638" y="1271697"/>
            <a:ext cx="3905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Apenas </a:t>
            </a:r>
            <a:r>
              <a:rPr lang="pt-BR" b="1" dirty="0"/>
              <a:t>28% </a:t>
            </a:r>
            <a:r>
              <a:rPr lang="pt-BR" dirty="0"/>
              <a:t>das pessoas afirmam </a:t>
            </a:r>
          </a:p>
          <a:p>
            <a:pPr lvl="0"/>
            <a:r>
              <a:rPr lang="pt-BR" dirty="0"/>
              <a:t>ter um orçamento mensal definido.</a:t>
            </a:r>
            <a:endParaRPr lang="en-US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01226A4-D5C2-2CB0-61A5-BA8B6D4C4F96}"/>
              </a:ext>
            </a:extLst>
          </p:cNvPr>
          <p:cNvSpPr txBox="1"/>
          <p:nvPr/>
        </p:nvSpPr>
        <p:spPr>
          <a:xfrm>
            <a:off x="8152638" y="2493477"/>
            <a:ext cx="4129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Em média um brasileiro gasta </a:t>
            </a:r>
            <a:r>
              <a:rPr lang="pt-BR" b="1" dirty="0"/>
              <a:t>2 horas </a:t>
            </a:r>
          </a:p>
          <a:p>
            <a:pPr lvl="0"/>
            <a:r>
              <a:rPr lang="pt-BR" b="1" dirty="0"/>
              <a:t>por semana </a:t>
            </a:r>
            <a:r>
              <a:rPr lang="pt-BR" dirty="0"/>
              <a:t>tentando organizar suas finanças manualmente.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965D6E2-F761-DEFE-00B6-35990A03AD55}"/>
              </a:ext>
            </a:extLst>
          </p:cNvPr>
          <p:cNvSpPr txBox="1"/>
          <p:nvPr/>
        </p:nvSpPr>
        <p:spPr>
          <a:xfrm>
            <a:off x="504884" y="4303201"/>
            <a:ext cx="3317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b="1" dirty="0"/>
              <a:t>40% </a:t>
            </a:r>
            <a:r>
              <a:rPr lang="pt-BR" dirty="0"/>
              <a:t>dos gastos mensais são </a:t>
            </a:r>
          </a:p>
          <a:p>
            <a:pPr lvl="0"/>
            <a:r>
              <a:rPr lang="pt-BR" dirty="0"/>
              <a:t>considerados </a:t>
            </a:r>
            <a:r>
              <a:rPr lang="pt-BR" b="1" dirty="0"/>
              <a:t>“invisíveis”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4D55DE7-35EF-5528-23CA-3982EB82C59C}"/>
              </a:ext>
            </a:extLst>
          </p:cNvPr>
          <p:cNvSpPr txBox="1"/>
          <p:nvPr/>
        </p:nvSpPr>
        <p:spPr>
          <a:xfrm>
            <a:off x="7034368" y="5713279"/>
            <a:ext cx="4937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b="1" dirty="0">
                <a:solidFill>
                  <a:srgbClr val="FF0000"/>
                </a:solidFill>
              </a:rPr>
              <a:t>A taxa de abandono de aplicativos financeiros </a:t>
            </a:r>
          </a:p>
          <a:p>
            <a:pPr lvl="0"/>
            <a:r>
              <a:rPr lang="pt-BR" b="1" dirty="0">
                <a:solidFill>
                  <a:srgbClr val="FF0000"/>
                </a:solidFill>
              </a:rPr>
              <a:t>após o primeiro uso é de 30%.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C85BEEF3-BCCE-397D-4B1D-590C59530F49}"/>
              </a:ext>
            </a:extLst>
          </p:cNvPr>
          <p:cNvCxnSpPr>
            <a:cxnSpLocks/>
          </p:cNvCxnSpPr>
          <p:nvPr/>
        </p:nvCxnSpPr>
        <p:spPr>
          <a:xfrm flipH="1" flipV="1">
            <a:off x="5669280" y="4202775"/>
            <a:ext cx="1342644" cy="2156835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3EE5BED0-0C53-16C9-6AB8-446DF3BFD2C3}"/>
              </a:ext>
            </a:extLst>
          </p:cNvPr>
          <p:cNvCxnSpPr>
            <a:cxnSpLocks/>
          </p:cNvCxnSpPr>
          <p:nvPr/>
        </p:nvCxnSpPr>
        <p:spPr>
          <a:xfrm>
            <a:off x="7011924" y="6352214"/>
            <a:ext cx="4655820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F3504449-B565-4056-90D8-69364837CE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C436-A156-D3C6-C3C3-F6F8C922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tógono 5">
            <a:extLst>
              <a:ext uri="{FF2B5EF4-FFF2-40B4-BE49-F238E27FC236}">
                <a16:creationId xmlns:a16="http://schemas.microsoft.com/office/drawing/2014/main" id="{E428E245-E0D4-FDBD-5551-A13C5EFA8AF6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FD6302-8B76-348F-6ED0-63C3C02E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92811"/>
            <a:ext cx="438912" cy="438912"/>
          </a:xfrm>
          <a:prstGeom prst="rect">
            <a:avLst/>
          </a:prstGeom>
        </p:spPr>
      </p:pic>
      <p:pic>
        <p:nvPicPr>
          <p:cNvPr id="12290" name="Picture 2" descr="Imagem gerada">
            <a:extLst>
              <a:ext uri="{FF2B5EF4-FFF2-40B4-BE49-F238E27FC236}">
                <a16:creationId xmlns:a16="http://schemas.microsoft.com/office/drawing/2014/main" id="{9FC51CD5-75DE-7046-0DF0-6977D1F64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494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D4631DF-6D9E-75F0-00E9-DF63E0DAA35E}"/>
              </a:ext>
            </a:extLst>
          </p:cNvPr>
          <p:cNvSpPr txBox="1"/>
          <p:nvPr/>
        </p:nvSpPr>
        <p:spPr>
          <a:xfrm>
            <a:off x="81770" y="823367"/>
            <a:ext cx="6575724" cy="6001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Melhoria na organização e no controle das finanças pessoais.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Redução do endividamento e aumento da capacidade de poupança.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Planejamento financeiro mais eficiente, facilitando a realização de</a:t>
            </a:r>
          </a:p>
          <a:p>
            <a:pPr marR="635" lvl="0" algn="l">
              <a:lnSpc>
                <a:spcPct val="111000"/>
              </a:lnSpc>
              <a:spcAft>
                <a:spcPts val="50"/>
              </a:spcAft>
              <a:buSzPts val="1000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objetivos como viagens, aquisição da casa própria ou aposentadoria.</a:t>
            </a:r>
          </a:p>
          <a:p>
            <a:pPr marR="635" lvl="0" algn="l">
              <a:lnSpc>
                <a:spcPct val="111000"/>
              </a:lnSpc>
              <a:spcAft>
                <a:spcPts val="50"/>
              </a:spcAft>
              <a:buSzPts val="1000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Tomada de decisões financeiras mais conscientes e bem-informadas.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Redução do estresse financeiro e aumento da segurança financeira.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Ampliação da base de clientes e aumento da receita.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Fortalecimento da marca como referência em soluções financeiras.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Coleta de dados valiosos para aprimorar continuamente o aplicativo e oferecer novos serviços.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B2126F-728A-4B64-8C59-1AFCF3D6D7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69F1FF4-A63B-47EA-BB81-60168B71F575}"/>
              </a:ext>
            </a:extLst>
          </p:cNvPr>
          <p:cNvSpPr txBox="1">
            <a:spLocks/>
          </p:cNvSpPr>
          <p:nvPr/>
        </p:nvSpPr>
        <p:spPr>
          <a:xfrm>
            <a:off x="744298" y="192811"/>
            <a:ext cx="1856027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20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OBJETIVOS</a:t>
            </a:r>
            <a:endParaRPr lang="pt-B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9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92BDF-36D8-672F-FFC4-69738ED6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m gerada">
            <a:extLst>
              <a:ext uri="{FF2B5EF4-FFF2-40B4-BE49-F238E27FC236}">
                <a16:creationId xmlns:a16="http://schemas.microsoft.com/office/drawing/2014/main" id="{E4A6D942-7030-DBB5-44BD-581C3C36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952" y="-4572"/>
            <a:ext cx="4575048" cy="686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ctógono 5">
            <a:extLst>
              <a:ext uri="{FF2B5EF4-FFF2-40B4-BE49-F238E27FC236}">
                <a16:creationId xmlns:a16="http://schemas.microsoft.com/office/drawing/2014/main" id="{D129791D-17E5-BACD-8FA7-01983013D784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FEF798-E9AD-5341-02E7-657AD8DEF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192811"/>
            <a:ext cx="438912" cy="4389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242E0B-4C08-CF62-9CBA-2146DDA1C50D}"/>
              </a:ext>
            </a:extLst>
          </p:cNvPr>
          <p:cNvSpPr txBox="1">
            <a:spLocks/>
          </p:cNvSpPr>
          <p:nvPr/>
        </p:nvSpPr>
        <p:spPr>
          <a:xfrm>
            <a:off x="734870" y="176117"/>
            <a:ext cx="6768720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24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Qual é a ideia para solução e quão inovadora ela é?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Imagem gerada">
            <a:extLst>
              <a:ext uri="{FF2B5EF4-FFF2-40B4-BE49-F238E27FC236}">
                <a16:creationId xmlns:a16="http://schemas.microsoft.com/office/drawing/2014/main" id="{6DF1CEB4-C988-B724-C18B-17B406716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34" y="0"/>
            <a:ext cx="4575048" cy="686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5891B10B-7E3C-4222-BECF-A2FD3862EB06}"/>
              </a:ext>
            </a:extLst>
          </p:cNvPr>
          <p:cNvSpPr/>
          <p:nvPr/>
        </p:nvSpPr>
        <p:spPr>
          <a:xfrm>
            <a:off x="9721382" y="428625"/>
            <a:ext cx="1570479" cy="1636395"/>
          </a:xfrm>
          <a:prstGeom prst="ellipse">
            <a:avLst/>
          </a:prstGeom>
          <a:solidFill>
            <a:srgbClr val="F4DDBB"/>
          </a:solidFill>
          <a:ln>
            <a:solidFill>
              <a:srgbClr val="F4D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4F3D1F3-8939-4DCB-9F95-DCA75AFA08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87" t="18617" r="14539" b="15692"/>
          <a:stretch/>
        </p:blipFill>
        <p:spPr>
          <a:xfrm>
            <a:off x="9721381" y="576608"/>
            <a:ext cx="1570480" cy="1380782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615E2A2-0575-4E48-A263-661D9499A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86" y="1770857"/>
            <a:ext cx="6094476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Para onde seu dinheiro realmente vai? A maioria dos aplicativos apenas lista seus gastos, mas não mostra os problemas. O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ASCEND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é diferente.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BR" altLang="pt-BR" sz="16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600" dirty="0">
                <a:latin typeface="Arial" panose="020B0604020202020204" pitchFamily="34" charset="0"/>
              </a:rPr>
              <a:t>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Ele usa inteligência artificial para organizar suas finanças automaticamente e, o mais importante, para te dar um diagnóstico claro e visual de onde você pode melhorar. Com o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ASCEND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você não apenas vê seus gastos, você entende sua vida financeira e assume o controle de verdade.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O grande diferencial do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ASCEND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é a sua inteligência. Integramos um poderoso modelo de linguagem (LLM) que não serve apenas para facilitar o cadastro de despesas.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19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673D1-1FF7-A4E9-C5F1-DABB6DE8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tógono 5">
            <a:extLst>
              <a:ext uri="{FF2B5EF4-FFF2-40B4-BE49-F238E27FC236}">
                <a16:creationId xmlns:a16="http://schemas.microsoft.com/office/drawing/2014/main" id="{6970FE34-0392-52BE-0F47-588C7BB77080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72752-8712-42C0-890B-D2E8DCE5126E}"/>
              </a:ext>
            </a:extLst>
          </p:cNvPr>
          <p:cNvSpPr txBox="1">
            <a:spLocks/>
          </p:cNvSpPr>
          <p:nvPr/>
        </p:nvSpPr>
        <p:spPr>
          <a:xfrm>
            <a:off x="734871" y="161827"/>
            <a:ext cx="6011866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2000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Economicamente a ideia faz sentido?</a:t>
            </a:r>
            <a:endParaRPr lang="pt-B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40155A-77D8-25BD-4B41-BEE29183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26" y="188862"/>
            <a:ext cx="411616" cy="41161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DB145358-C25D-4DF6-93EF-8B13B283B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117BDE30-7988-C144-6B59-19CCC82E7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86" y="2632634"/>
            <a:ext cx="609447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Supabase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Native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script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Bibliotecas Expo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Modelos LLM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Imagem 23" descr="Celular com tela ligada&#10;&#10;O conteúdo gerado por IA pode estar incorreto.">
            <a:extLst>
              <a:ext uri="{FF2B5EF4-FFF2-40B4-BE49-F238E27FC236}">
                <a16:creationId xmlns:a16="http://schemas.microsoft.com/office/drawing/2014/main" id="{5B0A17C7-4D80-3A31-627B-62CA55BBA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804" y="1156803"/>
            <a:ext cx="8620539" cy="55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9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67257-8AF4-87BC-37D4-4FDC81DE8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39C4C42-471B-277E-815E-1171F7554FCF}"/>
              </a:ext>
            </a:extLst>
          </p:cNvPr>
          <p:cNvSpPr/>
          <p:nvPr/>
        </p:nvSpPr>
        <p:spPr>
          <a:xfrm>
            <a:off x="10412287" y="1604257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901393-5AAB-C342-2DA5-D01D66C4BB2B}"/>
              </a:ext>
            </a:extLst>
          </p:cNvPr>
          <p:cNvSpPr/>
          <p:nvPr/>
        </p:nvSpPr>
        <p:spPr>
          <a:xfrm>
            <a:off x="7764829" y="1604258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4C29C53-9E35-1A7A-25DB-4AFD8D76B69C}"/>
              </a:ext>
            </a:extLst>
          </p:cNvPr>
          <p:cNvSpPr/>
          <p:nvPr/>
        </p:nvSpPr>
        <p:spPr>
          <a:xfrm>
            <a:off x="5127563" y="1604259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D670D4D-ECF8-314B-1C66-9B6DDA1EF24A}"/>
              </a:ext>
            </a:extLst>
          </p:cNvPr>
          <p:cNvSpPr/>
          <p:nvPr/>
        </p:nvSpPr>
        <p:spPr>
          <a:xfrm>
            <a:off x="2612595" y="1609343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5F9A66C-453D-6DD9-87E5-C1EE6056DFFF}"/>
              </a:ext>
            </a:extLst>
          </p:cNvPr>
          <p:cNvSpPr/>
          <p:nvPr/>
        </p:nvSpPr>
        <p:spPr>
          <a:xfrm>
            <a:off x="132256" y="1609342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ctógono 5">
            <a:extLst>
              <a:ext uri="{FF2B5EF4-FFF2-40B4-BE49-F238E27FC236}">
                <a16:creationId xmlns:a16="http://schemas.microsoft.com/office/drawing/2014/main" id="{B751633B-CBD9-D441-9B96-9BE22F83794D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5A7A9D-2939-5953-9C34-1891593E1DBE}"/>
              </a:ext>
            </a:extLst>
          </p:cNvPr>
          <p:cNvSpPr txBox="1">
            <a:spLocks/>
          </p:cNvSpPr>
          <p:nvPr/>
        </p:nvSpPr>
        <p:spPr>
          <a:xfrm>
            <a:off x="734870" y="161827"/>
            <a:ext cx="7579182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2400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Como vocês pretendem por essa ideia em prática?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90CA486-3EDA-C794-D767-00772D85F746}"/>
              </a:ext>
            </a:extLst>
          </p:cNvPr>
          <p:cNvSpPr txBox="1"/>
          <p:nvPr/>
        </p:nvSpPr>
        <p:spPr>
          <a:xfrm>
            <a:off x="268128" y="2446653"/>
            <a:ext cx="1396080" cy="48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ctr">
              <a:lnSpc>
                <a:spcPct val="111000"/>
              </a:lnSpc>
              <a:spcAft>
                <a:spcPts val="50"/>
              </a:spcAft>
            </a:pPr>
            <a:r>
              <a:rPr lang="pt-BR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Planejamento e Design</a:t>
            </a:r>
            <a:endParaRPr lang="pt-BR" sz="12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382CAF-61CA-FD81-AAC2-DBEF53B38D32}"/>
              </a:ext>
            </a:extLst>
          </p:cNvPr>
          <p:cNvSpPr txBox="1"/>
          <p:nvPr/>
        </p:nvSpPr>
        <p:spPr>
          <a:xfrm>
            <a:off x="2324423" y="2453142"/>
            <a:ext cx="1823743" cy="281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635" indent="220980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8F2CEA0-899B-694B-DD29-5A1437E308AA}"/>
              </a:ext>
            </a:extLst>
          </p:cNvPr>
          <p:cNvSpPr txBox="1"/>
          <p:nvPr/>
        </p:nvSpPr>
        <p:spPr>
          <a:xfrm>
            <a:off x="4780837" y="2442746"/>
            <a:ext cx="1988966" cy="281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635" indent="22098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Testes e Validação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11C383-A344-FC82-C94B-D5B829FA1943}"/>
              </a:ext>
            </a:extLst>
          </p:cNvPr>
          <p:cNvSpPr txBox="1"/>
          <p:nvPr/>
        </p:nvSpPr>
        <p:spPr>
          <a:xfrm>
            <a:off x="10467968" y="2442746"/>
            <a:ext cx="1539614" cy="69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Estimativa de Duração das Atividades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07656D0-86DA-5A23-9BC1-5C93A17D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188199"/>
            <a:ext cx="414780" cy="41478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11E5549-5888-AF1F-304B-E2ABDB0FC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55" y="1808872"/>
            <a:ext cx="644270" cy="64427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A745443-54EF-8869-5424-6549E8C05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613" y="1825015"/>
            <a:ext cx="644271" cy="64427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2CCB377-B996-906D-0435-8B2B1F6BC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718" y="1780377"/>
            <a:ext cx="701260" cy="70126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CF1AB7C-68D8-722E-552E-D86703506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052" y="1921204"/>
            <a:ext cx="559422" cy="55942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4B57BDC-AEBE-DA9D-995E-B0EDA0EE2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606" y="1838947"/>
            <a:ext cx="630339" cy="630339"/>
          </a:xfrm>
          <a:prstGeom prst="rect">
            <a:avLst/>
          </a:prstGeom>
        </p:spPr>
      </p:pic>
      <p:sp>
        <p:nvSpPr>
          <p:cNvPr id="4" name="Seta: Divisa 3">
            <a:extLst>
              <a:ext uri="{FF2B5EF4-FFF2-40B4-BE49-F238E27FC236}">
                <a16:creationId xmlns:a16="http://schemas.microsoft.com/office/drawing/2014/main" id="{5927B27C-5BA2-FDE9-5A49-D7BD152F14DF}"/>
              </a:ext>
            </a:extLst>
          </p:cNvPr>
          <p:cNvSpPr/>
          <p:nvPr/>
        </p:nvSpPr>
        <p:spPr>
          <a:xfrm>
            <a:off x="1928522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Seta: Divisa 11">
            <a:extLst>
              <a:ext uri="{FF2B5EF4-FFF2-40B4-BE49-F238E27FC236}">
                <a16:creationId xmlns:a16="http://schemas.microsoft.com/office/drawing/2014/main" id="{1B071C05-2F58-1881-4263-5EC4442D00BB}"/>
              </a:ext>
            </a:extLst>
          </p:cNvPr>
          <p:cNvSpPr/>
          <p:nvPr/>
        </p:nvSpPr>
        <p:spPr>
          <a:xfrm>
            <a:off x="6977922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Divisa 13">
            <a:extLst>
              <a:ext uri="{FF2B5EF4-FFF2-40B4-BE49-F238E27FC236}">
                <a16:creationId xmlns:a16="http://schemas.microsoft.com/office/drawing/2014/main" id="{D5A62284-D4EF-CB9F-7AF4-52FD0E1BF949}"/>
              </a:ext>
            </a:extLst>
          </p:cNvPr>
          <p:cNvSpPr/>
          <p:nvPr/>
        </p:nvSpPr>
        <p:spPr>
          <a:xfrm>
            <a:off x="4407624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Seta: Divisa 15">
            <a:extLst>
              <a:ext uri="{FF2B5EF4-FFF2-40B4-BE49-F238E27FC236}">
                <a16:creationId xmlns:a16="http://schemas.microsoft.com/office/drawing/2014/main" id="{082B2E90-C190-64F1-FD64-3B3AF16F839C}"/>
              </a:ext>
            </a:extLst>
          </p:cNvPr>
          <p:cNvSpPr/>
          <p:nvPr/>
        </p:nvSpPr>
        <p:spPr>
          <a:xfrm>
            <a:off x="9588572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0FCD4F-99B2-641C-9C36-2D9ACEF60349}"/>
              </a:ext>
            </a:extLst>
          </p:cNvPr>
          <p:cNvSpPr txBox="1"/>
          <p:nvPr/>
        </p:nvSpPr>
        <p:spPr>
          <a:xfrm>
            <a:off x="7682533" y="2446652"/>
            <a:ext cx="1657869" cy="48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35" indent="22098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Lançamento e Divulgação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2AC313C-55F0-3007-BB41-3AE8F9E247E3}"/>
              </a:ext>
            </a:extLst>
          </p:cNvPr>
          <p:cNvSpPr txBox="1"/>
          <p:nvPr/>
        </p:nvSpPr>
        <p:spPr>
          <a:xfrm>
            <a:off x="132256" y="3340319"/>
            <a:ext cx="1651872" cy="2355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Definição dos requisitos do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Criação do design da interface do usuário (UI) e da experiência do usuário (UX).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Elaboração do plano de projeto detalhado.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2A4898B-B31A-A268-20B3-FDA4F0847CA2}"/>
              </a:ext>
            </a:extLst>
          </p:cNvPr>
          <p:cNvSpPr txBox="1"/>
          <p:nvPr/>
        </p:nvSpPr>
        <p:spPr>
          <a:xfrm>
            <a:off x="2606598" y="3340318"/>
            <a:ext cx="1651872" cy="184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Desenvolvimento do </a:t>
            </a:r>
            <a:r>
              <a:rPr lang="pt-BR" sz="1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backend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 e </a:t>
            </a:r>
            <a:r>
              <a:rPr lang="pt-BR" sz="1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frontend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 do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Integração com APIs de bancos e outras fontes de dados.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unitários e de integração.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FBA40D5-DBA5-5247-2CFE-7BBF77ACFAB3}"/>
              </a:ext>
            </a:extLst>
          </p:cNvPr>
          <p:cNvSpPr txBox="1"/>
          <p:nvPr/>
        </p:nvSpPr>
        <p:spPr>
          <a:xfrm>
            <a:off x="5123368" y="3340318"/>
            <a:ext cx="1651872" cy="184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de usabilidade com usuários reais.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Correção de bugs e ajustes no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de segurança.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A5C469F-1111-5D16-670A-E4E888F447B6}"/>
              </a:ext>
            </a:extLst>
          </p:cNvPr>
          <p:cNvSpPr txBox="1"/>
          <p:nvPr/>
        </p:nvSpPr>
        <p:spPr>
          <a:xfrm>
            <a:off x="7762731" y="3340317"/>
            <a:ext cx="1651872" cy="2184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Publicação do aplicativo nas lojas de aplicativos.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Campanhas de marketing e divulgação do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Coleta de Feedback e melhorias contínuas.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E2A8081-17F2-1CBE-E9E4-D7A48020D211}"/>
              </a:ext>
            </a:extLst>
          </p:cNvPr>
          <p:cNvSpPr txBox="1"/>
          <p:nvPr/>
        </p:nvSpPr>
        <p:spPr>
          <a:xfrm>
            <a:off x="10407872" y="3340316"/>
            <a:ext cx="1651872" cy="257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Planejamento e Design: 2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Desenvolvimento: 6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e Validação: 2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Lançamento e Divulgação: 2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Total de 12 meses.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E340451-0877-487A-99C6-7CB6C066DC7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3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71af3243-3dd4-4a8d-8c0d-dd76da1f02a5"/>
    <ds:schemaRef ds:uri="http://schemas.microsoft.com/office/infopath/2007/PartnerControls"/>
    <ds:schemaRef ds:uri="http://schemas.microsoft.com/office/2006/documentManagement/types"/>
    <ds:schemaRef ds:uri="http://purl.org/dc/dcmitype/"/>
    <ds:schemaRef ds:uri="16c05727-aa75-4e4a-9b5f-8a80a1165891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</TotalTime>
  <Words>535</Words>
  <Application>Microsoft Office PowerPoint</Application>
  <PresentationFormat>Widescreen</PresentationFormat>
  <Paragraphs>109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Symbol</vt:lpstr>
      <vt:lpstr>Wingdings</vt:lpstr>
      <vt:lpstr>Office Theme</vt:lpstr>
      <vt:lpstr>Controle Inteligente de Despesas pessoais ASCEND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Inteligente de Despesas pessoais ASCEND</dc:title>
  <dc:creator>gustavo henrique</dc:creator>
  <cp:lastModifiedBy>Gustavo Henrique Portari de Oliveira</cp:lastModifiedBy>
  <cp:revision>104</cp:revision>
  <dcterms:created xsi:type="dcterms:W3CDTF">2025-06-01T15:31:02Z</dcterms:created>
  <dcterms:modified xsi:type="dcterms:W3CDTF">2025-08-18T17:33:44Z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